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390" r:id="rId2"/>
    <p:sldId id="391" r:id="rId3"/>
    <p:sldId id="392" r:id="rId4"/>
    <p:sldId id="403" r:id="rId5"/>
    <p:sldId id="404" r:id="rId6"/>
    <p:sldId id="405" r:id="rId7"/>
    <p:sldId id="406" r:id="rId8"/>
    <p:sldId id="394" r:id="rId9"/>
    <p:sldId id="402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7" r:id="rId18"/>
  </p:sldIdLst>
  <p:sldSz cx="9144000" cy="6858000" type="screen4x3"/>
  <p:notesSz cx="7099300" cy="10234613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E5E"/>
    <a:srgbClr val="F33F5D"/>
    <a:srgbClr val="C1B7B7"/>
    <a:srgbClr val="897575"/>
    <a:srgbClr val="A19191"/>
    <a:srgbClr val="FF6600"/>
    <a:srgbClr val="2A2828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rednji slog 3 – poudarek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Temni slog 1 – poudarek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Tematski slog 2 – poudarek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Temni slog 2 – poudarek 5/poudarek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Tematski slog 2 – poudarek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ematski slog 1 – poudarek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Temen slog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100" d="100"/>
          <a:sy n="100" d="100"/>
        </p:scale>
        <p:origin x="-1938" y="-282"/>
      </p:cViewPr>
      <p:guideLst>
        <p:guide orient="horz" pos="663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2958" y="-108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63" tIns="49532" rIns="99063" bIns="4953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63" tIns="49532" rIns="99063" bIns="4953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1062A22D-DE8C-43A4-B879-DBAA871EC432}" type="datetimeFigureOut">
              <a:rPr lang="sl-SI"/>
              <a:pPr>
                <a:defRPr/>
              </a:pPr>
              <a:t>13.6.2014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63" tIns="49532" rIns="99063" bIns="4953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63" tIns="49532" rIns="99063" bIns="4953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EF52893-EB09-4062-BCD0-C21099A093F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57163" y="-115888"/>
            <a:ext cx="9458326" cy="70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5B7D3-4077-4C74-96AB-48D73E50A1EE}" type="datetimeFigureOut">
              <a:rPr lang="sl-SI"/>
              <a:pPr>
                <a:defRPr/>
              </a:pPr>
              <a:t>13.6.2014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9E2D-AAC0-43CF-87E3-91BF6ADE8F7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4070C-0E78-45FF-B96E-8F170441AC78}" type="datetimeFigureOut">
              <a:rPr lang="sl-SI"/>
              <a:pPr>
                <a:defRPr/>
              </a:pPr>
              <a:t>13.6.2014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B1CEF-85D3-4526-A698-769857A267B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F6EC-A73C-4150-9F55-7DA9A1A3F4CE}" type="datetimeFigureOut">
              <a:rPr lang="sl-SI"/>
              <a:pPr>
                <a:defRPr/>
              </a:pPr>
              <a:t>13.6.2014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505EF-9493-4E32-948C-88F17253F56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-44450"/>
            <a:ext cx="9458325" cy="700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F29EB-E148-4BF8-9437-3326B8C91C4E}" type="datetimeFigureOut">
              <a:rPr lang="sl-SI"/>
              <a:pPr>
                <a:defRPr/>
              </a:pPr>
              <a:t>13.6.2014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3203-3583-4C49-8E23-BA43B83A082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5B7C-229E-402A-A857-221CF714DC7E}" type="datetimeFigureOut">
              <a:rPr lang="sl-SI"/>
              <a:pPr>
                <a:defRPr/>
              </a:pPr>
              <a:t>13.6.2014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FE1FF-E94D-4CCC-AC83-DA0E7091C89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00BA5-07B1-41B4-91A8-95366835A5E7}" type="datetimeFigureOut">
              <a:rPr lang="sl-SI"/>
              <a:pPr>
                <a:defRPr/>
              </a:pPr>
              <a:t>13.6.2014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ABFCB-AA29-41C6-9605-31DF86162A0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B5ECF-1076-4FC7-BE3A-0EC07E579582}" type="datetimeFigureOut">
              <a:rPr lang="sl-SI"/>
              <a:pPr>
                <a:defRPr/>
              </a:pPr>
              <a:t>13.6.2014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30BC-9B36-4620-B1CD-202621E2258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69D88-7CCE-4991-82CA-418A107005B3}" type="datetimeFigureOut">
              <a:rPr lang="sl-SI"/>
              <a:pPr>
                <a:defRPr/>
              </a:pPr>
              <a:t>13.6.2014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81C95-6460-42D4-8D2B-066BC0CA251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58B1D-E398-4524-8000-E6F292AEE8E8}" type="datetimeFigureOut">
              <a:rPr lang="sl-SI"/>
              <a:pPr>
                <a:defRPr/>
              </a:pPr>
              <a:t>13.6.2014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9FA88-DE7A-4DEB-A796-B9A7C0CB0FE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1A4BD-6AF8-4EC7-BDE3-E09CECB16103}" type="datetimeFigureOut">
              <a:rPr lang="sl-SI"/>
              <a:pPr>
                <a:defRPr/>
              </a:pPr>
              <a:t>13.6.2014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6CCAB-31A2-43A1-8D65-715E7BBA600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2E525-B341-4821-9518-8A2AAFC31A5D}" type="datetimeFigureOut">
              <a:rPr lang="sl-SI"/>
              <a:pPr>
                <a:defRPr/>
              </a:pPr>
              <a:t>13.6.2014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1E748-4B99-44D9-A74E-78445DC6CE8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3F2646-43D1-4392-812E-3EF36A20C964}" type="datetimeFigureOut">
              <a:rPr lang="sl-SI"/>
              <a:pPr>
                <a:defRPr/>
              </a:pPr>
              <a:t>13.6.2014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997EDD-92B3-46FC-8BC3-8EA43E86825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pic>
        <p:nvPicPr>
          <p:cNvPr id="1433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5443538"/>
            <a:ext cx="6400800" cy="4889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371600" y="5945188"/>
            <a:ext cx="6400800" cy="488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54" name="Grafikon 6"/>
          <p:cNvGraphicFramePr>
            <a:graphicFrameLocks/>
          </p:cNvGraphicFramePr>
          <p:nvPr/>
        </p:nvGraphicFramePr>
        <p:xfrm>
          <a:off x="-231775" y="1433513"/>
          <a:ext cx="8886825" cy="4418012"/>
        </p:xfrm>
        <a:graphic>
          <a:graphicData uri="http://schemas.openxmlformats.org/presentationml/2006/ole">
            <p:oleObj spid="_x0000_s23554" r:id="rId4" imgW="8888738" imgH="4419983" progId="Excel.Chart.8">
              <p:embed/>
            </p:oleObj>
          </a:graphicData>
        </a:graphic>
      </p:graphicFrame>
      <p:sp>
        <p:nvSpPr>
          <p:cNvPr id="23556" name="Title 1"/>
          <p:cNvSpPr>
            <a:spLocks noGrp="1"/>
          </p:cNvSpPr>
          <p:nvPr>
            <p:ph type="ctrTitle"/>
          </p:nvPr>
        </p:nvSpPr>
        <p:spPr>
          <a:xfrm>
            <a:off x="420688" y="276225"/>
            <a:ext cx="7772400" cy="1187450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Povprečno število zaposlenih*</a:t>
            </a:r>
            <a:endParaRPr lang="en-US" sz="2400" b="1" smtClean="0">
              <a:solidFill>
                <a:srgbClr val="F33F5D"/>
              </a:solidFill>
            </a:endParaRPr>
          </a:p>
        </p:txBody>
      </p:sp>
      <p:sp>
        <p:nvSpPr>
          <p:cNvPr id="23557" name="Subtitle 2"/>
          <p:cNvSpPr>
            <a:spLocks noGrp="1"/>
          </p:cNvSpPr>
          <p:nvPr>
            <p:ph type="subTitle" idx="1"/>
          </p:nvPr>
        </p:nvSpPr>
        <p:spPr>
          <a:xfrm>
            <a:off x="971550" y="6021388"/>
            <a:ext cx="6985000" cy="576262"/>
          </a:xfrm>
        </p:spPr>
        <p:txBody>
          <a:bodyPr/>
          <a:lstStyle/>
          <a:p>
            <a:pPr algn="l" eaLnBrk="1" hangingPunct="1"/>
            <a:r>
              <a:rPr lang="sl-SI" sz="2400" smtClean="0">
                <a:solidFill>
                  <a:srgbClr val="6E5E5E"/>
                </a:solidFill>
              </a:rPr>
              <a:t>* izračun je narejen na podlagi opravljenih ur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78" name="Grafikon 6"/>
          <p:cNvGraphicFramePr>
            <a:graphicFrameLocks/>
          </p:cNvGraphicFramePr>
          <p:nvPr/>
        </p:nvGraphicFramePr>
        <p:xfrm>
          <a:off x="-231775" y="1433513"/>
          <a:ext cx="8886825" cy="4418012"/>
        </p:xfrm>
        <a:graphic>
          <a:graphicData uri="http://schemas.openxmlformats.org/presentationml/2006/ole">
            <p:oleObj spid="_x0000_s24578" r:id="rId4" imgW="8888738" imgH="4419983" progId="Excel.Chart.8">
              <p:embed/>
            </p:oleObj>
          </a:graphicData>
        </a:graphic>
      </p:graphicFrame>
      <p:sp>
        <p:nvSpPr>
          <p:cNvPr id="24583" name="Title 1"/>
          <p:cNvSpPr>
            <a:spLocks noGrp="1"/>
          </p:cNvSpPr>
          <p:nvPr>
            <p:ph type="ctrTitle"/>
          </p:nvPr>
        </p:nvSpPr>
        <p:spPr>
          <a:xfrm>
            <a:off x="420688" y="276225"/>
            <a:ext cx="7772400" cy="1187450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Prihodki in odhodki* (v M€)</a:t>
            </a:r>
            <a:endParaRPr lang="en-US" sz="2400" b="1" smtClean="0">
              <a:solidFill>
                <a:srgbClr val="F33F5D"/>
              </a:solidFill>
            </a:endParaRPr>
          </a:p>
        </p:txBody>
      </p:sp>
      <p:sp>
        <p:nvSpPr>
          <p:cNvPr id="24584" name="Subtitle 2"/>
          <p:cNvSpPr>
            <a:spLocks noGrp="1"/>
          </p:cNvSpPr>
          <p:nvPr>
            <p:ph type="subTitle" idx="1"/>
          </p:nvPr>
        </p:nvSpPr>
        <p:spPr>
          <a:xfrm>
            <a:off x="717550" y="6021388"/>
            <a:ext cx="7815263" cy="576262"/>
          </a:xfrm>
        </p:spPr>
        <p:txBody>
          <a:bodyPr/>
          <a:lstStyle/>
          <a:p>
            <a:pPr algn="l" eaLnBrk="1" hangingPunct="1"/>
            <a:r>
              <a:rPr lang="sl-SI" sz="2400" smtClean="0">
                <a:solidFill>
                  <a:srgbClr val="6E5E5E"/>
                </a:solidFill>
              </a:rPr>
              <a:t>* vrednosti za 2014 in 2015 so napovedi ob sedanjih trendih</a:t>
            </a:r>
          </a:p>
        </p:txBody>
      </p:sp>
      <p:graphicFrame>
        <p:nvGraphicFramePr>
          <p:cNvPr id="24581" name="Grafikon 5"/>
          <p:cNvGraphicFramePr>
            <a:graphicFrameLocks/>
          </p:cNvGraphicFramePr>
          <p:nvPr/>
        </p:nvGraphicFramePr>
        <p:xfrm>
          <a:off x="128588" y="1577975"/>
          <a:ext cx="8274050" cy="4129088"/>
        </p:xfrm>
        <a:graphic>
          <a:graphicData uri="http://schemas.openxmlformats.org/presentationml/2006/ole">
            <p:oleObj spid="_x0000_s24581" r:id="rId5" imgW="8272989" imgH="4127350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6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02" name="Grafikon 6"/>
          <p:cNvGraphicFramePr>
            <a:graphicFrameLocks/>
          </p:cNvGraphicFramePr>
          <p:nvPr/>
        </p:nvGraphicFramePr>
        <p:xfrm>
          <a:off x="-231775" y="1433513"/>
          <a:ext cx="8886825" cy="4418012"/>
        </p:xfrm>
        <a:graphic>
          <a:graphicData uri="http://schemas.openxmlformats.org/presentationml/2006/ole">
            <p:oleObj spid="_x0000_s25602" r:id="rId4" imgW="8888738" imgH="4419983" progId="Excel.Chart.8">
              <p:embed/>
            </p:oleObj>
          </a:graphicData>
        </a:graphic>
      </p:graphicFrame>
      <p:sp>
        <p:nvSpPr>
          <p:cNvPr id="25607" name="Title 1"/>
          <p:cNvSpPr>
            <a:spLocks noGrp="1"/>
          </p:cNvSpPr>
          <p:nvPr>
            <p:ph type="ctrTitle"/>
          </p:nvPr>
        </p:nvSpPr>
        <p:spPr>
          <a:xfrm>
            <a:off x="420688" y="276225"/>
            <a:ext cx="7772400" cy="1187450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Prihodki in odhodki* (v M€)</a:t>
            </a:r>
            <a:endParaRPr lang="en-US" sz="2400" b="1" smtClean="0">
              <a:solidFill>
                <a:srgbClr val="F33F5D"/>
              </a:solidFill>
            </a:endParaRPr>
          </a:p>
        </p:txBody>
      </p:sp>
      <p:sp>
        <p:nvSpPr>
          <p:cNvPr id="25608" name="Subtitle 2"/>
          <p:cNvSpPr>
            <a:spLocks noGrp="1"/>
          </p:cNvSpPr>
          <p:nvPr>
            <p:ph type="subTitle" idx="1"/>
          </p:nvPr>
        </p:nvSpPr>
        <p:spPr>
          <a:xfrm>
            <a:off x="971550" y="6021388"/>
            <a:ext cx="7815263" cy="576262"/>
          </a:xfrm>
        </p:spPr>
        <p:txBody>
          <a:bodyPr/>
          <a:lstStyle/>
          <a:p>
            <a:pPr algn="l" eaLnBrk="1" hangingPunct="1"/>
            <a:r>
              <a:rPr lang="sl-SI" sz="2400" smtClean="0">
                <a:solidFill>
                  <a:srgbClr val="6E5E5E"/>
                </a:solidFill>
              </a:rPr>
              <a:t>* vrednosti za 2014 in 2015 so napovedi ob sedanjih trendih</a:t>
            </a:r>
          </a:p>
        </p:txBody>
      </p:sp>
      <p:graphicFrame>
        <p:nvGraphicFramePr>
          <p:cNvPr id="25605" name="Grafikon 5"/>
          <p:cNvGraphicFramePr>
            <a:graphicFrameLocks/>
          </p:cNvGraphicFramePr>
          <p:nvPr/>
        </p:nvGraphicFramePr>
        <p:xfrm>
          <a:off x="128588" y="1577975"/>
          <a:ext cx="8274050" cy="4129088"/>
        </p:xfrm>
        <a:graphic>
          <a:graphicData uri="http://schemas.openxmlformats.org/presentationml/2006/ole">
            <p:oleObj spid="_x0000_s25605" r:id="rId5" imgW="8272989" imgH="4127350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Glavni kazalniki </a:t>
            </a:r>
            <a:r>
              <a:rPr lang="sl-SI" sz="3600" smtClean="0">
                <a:solidFill>
                  <a:srgbClr val="F33F5D"/>
                </a:solidFill>
              </a:rPr>
              <a:t>(absolutno)</a:t>
            </a:r>
            <a:endParaRPr lang="en-US" sz="3600" smtClean="0">
              <a:solidFill>
                <a:srgbClr val="F33F5D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9750" y="1916113"/>
          <a:ext cx="8353425" cy="2601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080120"/>
                <a:gridCol w="1224136"/>
                <a:gridCol w="1296144"/>
                <a:gridCol w="1296144"/>
                <a:gridCol w="1224136"/>
                <a:gridCol w="1512168"/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leto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število</a:t>
                      </a:r>
                    </a:p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zaposlenih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prihodek 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</a:t>
                      </a:r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stroški </a:t>
                      </a:r>
                    </a:p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dela na 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dodana vrednost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 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neto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čisti dobiček na</a:t>
                      </a:r>
                    </a:p>
                    <a:p>
                      <a:pPr algn="ctr" fontAlgn="b"/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prihodki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2013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693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111.471 €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27.863 €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33.153 €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−5617 €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77.288.000 €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44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773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112.210 €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27.645 €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35.428 €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1466 €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86,718.000 €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44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2011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815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119.573 €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28.499 €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38.185 €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2822 €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80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97,424.000 €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4400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Glavni kazalniki </a:t>
            </a:r>
            <a:r>
              <a:rPr lang="sl-SI" sz="3600" smtClean="0">
                <a:solidFill>
                  <a:srgbClr val="F33F5D"/>
                </a:solidFill>
              </a:rPr>
              <a:t>(indeksirano)*</a:t>
            </a:r>
            <a:endParaRPr lang="en-US" sz="3600" smtClean="0">
              <a:solidFill>
                <a:srgbClr val="F33F5D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9750" y="1916113"/>
          <a:ext cx="8353425" cy="2601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080120"/>
                <a:gridCol w="1224136"/>
                <a:gridCol w="1296144"/>
                <a:gridCol w="1296144"/>
                <a:gridCol w="1224136"/>
                <a:gridCol w="1512168"/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leto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število</a:t>
                      </a:r>
                    </a:p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zaposlenih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prihodek 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</a:t>
                      </a:r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stroški </a:t>
                      </a:r>
                    </a:p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dela na 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dodana vrednost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 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neto</a:t>
                      </a:r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čisti dobiček na</a:t>
                      </a:r>
                    </a:p>
                    <a:p>
                      <a:pPr algn="ctr" fontAlgn="b"/>
                      <a:r>
                        <a:rPr lang="sl-SI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zaposlenega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prihodki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2013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89,7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99,3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100,8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93,6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−383,2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89,1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2011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85,1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93,2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97,8 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86,8  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−199,2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79,2</a:t>
                      </a:r>
                      <a:endParaRPr lang="sl-SI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0" marT="108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</a:tbl>
          </a:graphicData>
        </a:graphic>
      </p:graphicFrame>
      <p:sp>
        <p:nvSpPr>
          <p:cNvPr id="27683" name="Subtitle 2"/>
          <p:cNvSpPr>
            <a:spLocks noGrp="1"/>
          </p:cNvSpPr>
          <p:nvPr>
            <p:ph type="subTitle" idx="1"/>
          </p:nvPr>
        </p:nvSpPr>
        <p:spPr>
          <a:xfrm>
            <a:off x="430213" y="6021388"/>
            <a:ext cx="7813675" cy="576262"/>
          </a:xfrm>
        </p:spPr>
        <p:txBody>
          <a:bodyPr/>
          <a:lstStyle/>
          <a:p>
            <a:pPr algn="l" eaLnBrk="1" hangingPunct="1"/>
            <a:r>
              <a:rPr lang="sl-SI" sz="2400" smtClean="0">
                <a:solidFill>
                  <a:srgbClr val="6E5E5E"/>
                </a:solidFill>
              </a:rPr>
              <a:t>* Vrednosti za leto 2013 glede na prejšnja leta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Donosnost kapitala in sredstev*</a:t>
            </a:r>
            <a:endParaRPr lang="en-US" sz="3600" smtClean="0">
              <a:solidFill>
                <a:srgbClr val="F33F5D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29444" y="6021288"/>
            <a:ext cx="7814964" cy="576064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400" dirty="0" smtClean="0">
                <a:solidFill>
                  <a:srgbClr val="6E5E5E"/>
                </a:solidFill>
              </a:rPr>
              <a:t>* Donosnost kapitala (ROE) in sredstev (ROA)</a:t>
            </a:r>
            <a:endParaRPr lang="sl-SI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E5E5E"/>
              </a:solidFill>
              <a:effectLst>
                <a:reflection blurRad="6350" stA="55000" endA="300" endPos="45500" dir="5400000" sy="-100000" algn="bl" rotWithShape="0"/>
              </a:effectLst>
              <a:latin typeface="Trebuchet MS" pitchFamily="34" charset="0"/>
            </a:endParaRPr>
          </a:p>
        </p:txBody>
      </p:sp>
      <p:graphicFrame>
        <p:nvGraphicFramePr>
          <p:cNvPr id="28676" name="Grafikon 6"/>
          <p:cNvGraphicFramePr>
            <a:graphicFrameLocks/>
          </p:cNvGraphicFramePr>
          <p:nvPr/>
        </p:nvGraphicFramePr>
        <p:xfrm>
          <a:off x="344488" y="1577975"/>
          <a:ext cx="8274050" cy="4268788"/>
        </p:xfrm>
        <a:graphic>
          <a:graphicData uri="http://schemas.openxmlformats.org/presentationml/2006/ole">
            <p:oleObj spid="_x0000_s28676" r:id="rId4" imgW="8272989" imgH="4267570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Pokritost*</a:t>
            </a:r>
            <a:endParaRPr lang="en-US" sz="3600" smtClean="0">
              <a:solidFill>
                <a:srgbClr val="F33F5D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29444" y="5805264"/>
            <a:ext cx="8030988" cy="792088"/>
          </a:xfrm>
        </p:spPr>
        <p:txBody>
          <a:bodyPr rtlCol="0">
            <a:normAutofit/>
          </a:bodyPr>
          <a:lstStyle/>
          <a:p>
            <a:pPr marL="180975" indent="-180975" algn="l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000" dirty="0" smtClean="0">
                <a:solidFill>
                  <a:srgbClr val="6E5E5E"/>
                </a:solidFill>
              </a:rPr>
              <a:t>* Pokritost finančnih obveznosti odhodkov iz financiranja in poslovnih obveznosti z EBITDA</a:t>
            </a:r>
            <a:endParaRPr lang="sl-SI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E5E5E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29700" name="Grafikon 7"/>
          <p:cNvGraphicFramePr>
            <a:graphicFrameLocks/>
          </p:cNvGraphicFramePr>
          <p:nvPr/>
        </p:nvGraphicFramePr>
        <p:xfrm>
          <a:off x="417513" y="1649413"/>
          <a:ext cx="8308975" cy="3775075"/>
        </p:xfrm>
        <a:graphic>
          <a:graphicData uri="http://schemas.openxmlformats.org/presentationml/2006/ole">
            <p:oleObj spid="_x0000_s29700" r:id="rId4" imgW="8315665" imgH="3773751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293938"/>
            <a:ext cx="7772400" cy="11525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Hvala za pozornost!</a:t>
            </a:r>
            <a:endParaRPr lang="en-US" sz="2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90850"/>
            <a:ext cx="7772400" cy="11525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Osebna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izkaznica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panoge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en-US" sz="25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primerjalna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analiza</a:t>
            </a:r>
            <a: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2012/2013</a:t>
            </a:r>
            <a:br>
              <a:rPr 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38613"/>
            <a:ext cx="6400800" cy="2157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>
                <a:solidFill>
                  <a:srgbClr val="6E5E5E"/>
                </a:solidFill>
              </a:rPr>
              <a:t>Andreja</a:t>
            </a:r>
            <a:r>
              <a:rPr lang="en-US" sz="2000" dirty="0" smtClean="0">
                <a:solidFill>
                  <a:srgbClr val="6E5E5E"/>
                </a:solidFill>
              </a:rPr>
              <a:t> </a:t>
            </a:r>
            <a:r>
              <a:rPr lang="en-US" sz="2000" dirty="0" err="1" smtClean="0">
                <a:solidFill>
                  <a:srgbClr val="6E5E5E"/>
                </a:solidFill>
              </a:rPr>
              <a:t>Kavčič</a:t>
            </a:r>
            <a:r>
              <a:rPr lang="en-US" sz="2000" dirty="0" smtClean="0">
                <a:solidFill>
                  <a:srgbClr val="6E5E5E"/>
                </a:solidFill>
              </a:rPr>
              <a:t>, SPPO</a:t>
            </a:r>
            <a:endParaRPr lang="sl-SI" sz="2000" dirty="0" smtClean="0">
              <a:solidFill>
                <a:srgbClr val="6E5E5E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452438" y="269875"/>
            <a:ext cx="7772400" cy="1152525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Skupina SPPO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68313" y="1489075"/>
            <a:ext cx="6983412" cy="4100513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Skupina SPPO </a:t>
            </a:r>
            <a:r>
              <a:rPr lang="sl-SI" sz="2400" b="1" dirty="0">
                <a:solidFill>
                  <a:srgbClr val="6E5E5E"/>
                </a:solidFill>
              </a:rPr>
              <a:t>je bila oblikovana lani </a:t>
            </a:r>
            <a:r>
              <a:rPr lang="sl-SI" sz="2400" b="1" dirty="0" smtClean="0">
                <a:solidFill>
                  <a:srgbClr val="6E5E5E"/>
                </a:solidFill>
              </a:rPr>
              <a:t>na pobudo Zdravka </a:t>
            </a:r>
            <a:r>
              <a:rPr lang="sl-SI" sz="2400" b="1" dirty="0">
                <a:solidFill>
                  <a:srgbClr val="6E5E5E"/>
                </a:solidFill>
              </a:rPr>
              <a:t>Kafola, direktorja Zbornice knjižnih založnikov in knjigotržcev.  </a:t>
            </a:r>
            <a:endParaRPr lang="sl-SI" sz="2400" b="1" dirty="0" smtClean="0">
              <a:solidFill>
                <a:srgbClr val="6E5E5E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2400" b="1" dirty="0">
              <a:solidFill>
                <a:srgbClr val="6E5E5E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Analizo so pripravili člani skupine: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Helena </a:t>
            </a:r>
            <a:r>
              <a:rPr lang="sl-SI" sz="2400" b="1" dirty="0">
                <a:solidFill>
                  <a:srgbClr val="6E5E5E"/>
                </a:solidFill>
              </a:rPr>
              <a:t>Kraljič (</a:t>
            </a:r>
            <a:r>
              <a:rPr lang="sl-SI" sz="2400" b="1" dirty="0" smtClean="0">
                <a:solidFill>
                  <a:srgbClr val="6E5E5E"/>
                </a:solidFill>
              </a:rPr>
              <a:t>Morfem)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Irena </a:t>
            </a:r>
            <a:r>
              <a:rPr lang="sl-SI" sz="2400" b="1" dirty="0">
                <a:solidFill>
                  <a:srgbClr val="6E5E5E"/>
                </a:solidFill>
              </a:rPr>
              <a:t>Miš Svoljšak (Založba </a:t>
            </a:r>
            <a:r>
              <a:rPr lang="sl-SI" sz="2400" b="1" dirty="0" smtClean="0">
                <a:solidFill>
                  <a:srgbClr val="6E5E5E"/>
                </a:solidFill>
              </a:rPr>
              <a:t>Miš)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Andreja </a:t>
            </a:r>
            <a:r>
              <a:rPr lang="sl-SI" sz="2400" b="1" dirty="0">
                <a:solidFill>
                  <a:srgbClr val="6E5E5E"/>
                </a:solidFill>
              </a:rPr>
              <a:t>Kavčič (</a:t>
            </a:r>
            <a:r>
              <a:rPr lang="sl-SI" sz="2400" b="1" dirty="0" smtClean="0">
                <a:solidFill>
                  <a:srgbClr val="6E5E5E"/>
                </a:solidFill>
              </a:rPr>
              <a:t>DZS)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2400" b="1" dirty="0" smtClean="0">
              <a:solidFill>
                <a:srgbClr val="6E5E5E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400" b="1" dirty="0" smtClean="0">
                <a:solidFill>
                  <a:srgbClr val="6E5E5E"/>
                </a:solidFill>
              </a:rPr>
              <a:t>ter Damijana </a:t>
            </a:r>
            <a:r>
              <a:rPr lang="sl-SI" sz="2400" b="1" dirty="0">
                <a:solidFill>
                  <a:srgbClr val="6E5E5E"/>
                </a:solidFill>
              </a:rPr>
              <a:t>Kisovec (</a:t>
            </a:r>
            <a:r>
              <a:rPr lang="sl-SI" sz="2400" b="1" dirty="0" smtClean="0">
                <a:solidFill>
                  <a:srgbClr val="6E5E5E"/>
                </a:solidFill>
              </a:rPr>
              <a:t>NUK) in dr</a:t>
            </a:r>
            <a:r>
              <a:rPr lang="sl-SI" sz="2400" b="1" dirty="0">
                <a:solidFill>
                  <a:srgbClr val="6E5E5E"/>
                </a:solidFill>
              </a:rPr>
              <a:t>. Miha Kovač </a:t>
            </a:r>
            <a:r>
              <a:rPr lang="sl-SI" sz="2400" b="1" dirty="0" smtClean="0">
                <a:solidFill>
                  <a:srgbClr val="6E5E5E"/>
                </a:solidFill>
              </a:rPr>
              <a:t>(FF)</a:t>
            </a:r>
            <a:endParaRPr lang="sl-SI" sz="2400" b="1" dirty="0">
              <a:solidFill>
                <a:srgbClr val="6E5E5E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452438" y="269875"/>
            <a:ext cx="7772400" cy="1152525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Struktura in število založnikov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750" y="1666875"/>
          <a:ext cx="8064500" cy="2060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317"/>
                <a:gridCol w="808064"/>
                <a:gridCol w="808064"/>
                <a:gridCol w="808064"/>
                <a:gridCol w="808064"/>
                <a:gridCol w="808064"/>
                <a:gridCol w="808064"/>
                <a:gridCol w="808064"/>
                <a:gridCol w="808064"/>
                <a:gridCol w="808064"/>
              </a:tblGrid>
              <a:tr h="394044">
                <a:tc>
                  <a:txBody>
                    <a:bodyPr/>
                    <a:lstStyle/>
                    <a:p>
                      <a:pPr algn="ctr"/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PU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samozal</a:t>
                      </a:r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.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1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2-5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6-10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11-19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20-49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50-99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100+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2011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1470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237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873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393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108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47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34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10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2012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1575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253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1161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419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95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43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26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555369"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2013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1395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187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929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319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75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37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24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452438" y="269875"/>
            <a:ext cx="7772400" cy="1152525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Povprečna naklada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750" y="1666875"/>
          <a:ext cx="61214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1272141"/>
                <a:gridCol w="1272141"/>
                <a:gridCol w="1272141"/>
              </a:tblGrid>
              <a:tr h="359389">
                <a:tc>
                  <a:txBody>
                    <a:bodyPr/>
                    <a:lstStyle/>
                    <a:p>
                      <a:pPr algn="ctr"/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MON</a:t>
                      </a: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1235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1138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1179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učbeniki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1479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1431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1463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stvarn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a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1190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958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973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leposlovje  za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799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832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772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 leposlovje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563</a:t>
                      </a: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525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572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knjige za otroke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1608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1642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1803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1756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1961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2285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1039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998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1692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„knjige“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983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smtClean="0">
                          <a:solidFill>
                            <a:schemeClr val="bg1"/>
                          </a:solidFill>
                        </a:rPr>
                        <a:t>1056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1076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452438" y="269875"/>
            <a:ext cx="7772400" cy="1152525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Povprečna cena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750" y="1666875"/>
          <a:ext cx="61214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1272141"/>
                <a:gridCol w="1272141"/>
                <a:gridCol w="1272141"/>
              </a:tblGrid>
              <a:tr h="359389">
                <a:tc>
                  <a:txBody>
                    <a:bodyPr/>
                    <a:lstStyle/>
                    <a:p>
                      <a:pPr algn="ctr"/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MON</a:t>
                      </a: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22,81 €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19,47 €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21,30 €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učbeniki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15,20 €</a:t>
                      </a: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14,44 €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14,13 €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stvarn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a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35,62 €</a:t>
                      </a: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23,70 €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29,58 €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leposlovje  za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20,96 €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20,60 €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20,63 €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 leposlovje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19,52 €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19,72 €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19,28 €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knjige za otroke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15,62 €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14,88 €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15,41 €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13,33 €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11,95 €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12,97 €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17,78 €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17,01 €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16,47 €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„knjige“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22,77 €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21,00 €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23,85 €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452438" y="269875"/>
            <a:ext cx="7772400" cy="1152525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Število izdanih knjig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750" y="1666875"/>
          <a:ext cx="61214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1272141"/>
                <a:gridCol w="1272141"/>
                <a:gridCol w="1272141"/>
              </a:tblGrid>
              <a:tr h="359389">
                <a:tc>
                  <a:txBody>
                    <a:bodyPr/>
                    <a:lstStyle/>
                    <a:p>
                      <a:pPr algn="ctr"/>
                      <a:endParaRPr lang="sl-SI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MON</a:t>
                      </a: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6623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6209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4950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učbeniki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896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830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715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stvarn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a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3324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3151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2440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leposlovje  za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1230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1168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925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 leposlovje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za odrasle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599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563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436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knjige za otroke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1178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1062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873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561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489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450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SLO</a:t>
                      </a:r>
                      <a:r>
                        <a:rPr lang="sl-SI" sz="1600" b="1" baseline="0" dirty="0" smtClean="0">
                          <a:solidFill>
                            <a:schemeClr val="bg1"/>
                          </a:solidFill>
                        </a:rPr>
                        <a:t> slikanice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140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166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43899">
                <a:tc>
                  <a:txBody>
                    <a:bodyPr/>
                    <a:lstStyle/>
                    <a:p>
                      <a:r>
                        <a:rPr lang="sl-SI" sz="1600" b="1" dirty="0" smtClean="0">
                          <a:solidFill>
                            <a:schemeClr val="bg1"/>
                          </a:solidFill>
                        </a:rPr>
                        <a:t>„knjige“</a:t>
                      </a:r>
                      <a:endParaRPr lang="sl-SI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4968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4607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3661</a:t>
                      </a:r>
                      <a:endParaRPr lang="sl-SI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7" marR="91457" marT="45729" marB="4572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Pregled dejavnosti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34988" y="1700213"/>
          <a:ext cx="8213725" cy="370840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051545"/>
                <a:gridCol w="7162700"/>
              </a:tblGrid>
              <a:tr h="360040">
                <a:tc>
                  <a:txBody>
                    <a:bodyPr/>
                    <a:lstStyle/>
                    <a:p>
                      <a:pPr algn="l"/>
                      <a:endParaRPr lang="sl-SI" dirty="0">
                        <a:latin typeface="+mn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latin typeface="+mn-lt"/>
                        </a:rPr>
                        <a:t>dejavnost</a:t>
                      </a:r>
                      <a:endParaRPr lang="sl-SI" dirty="0">
                        <a:latin typeface="+mn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/>
                    </a:solidFill>
                  </a:tcPr>
                </a:tc>
              </a:tr>
              <a:tr h="439200">
                <a:tc>
                  <a:txBody>
                    <a:bodyPr/>
                    <a:lstStyle/>
                    <a:p>
                      <a:pPr marL="987425" indent="-898525" algn="r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46.490  –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7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7425" indent="-898525" algn="l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Trgovina na debelo z drugimi izdelki široke porabe</a:t>
                      </a:r>
                      <a:endParaRPr lang="pl-P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3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76078"/>
                      </a:srgbClr>
                    </a:solidFill>
                  </a:tcPr>
                </a:tc>
              </a:tr>
              <a:tr h="437966">
                <a:tc>
                  <a:txBody>
                    <a:bodyPr/>
                    <a:lstStyle/>
                    <a:p>
                      <a:pPr marL="985838" indent="-896938" algn="r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58.190 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–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5838" indent="-896938" algn="l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Drugo </a:t>
                      </a:r>
                      <a:r>
                        <a:rPr lang="sl-SI" sz="1600" b="1" u="none" strike="noStrike" baseline="0" dirty="0">
                          <a:effectLst/>
                          <a:latin typeface="+mn-lt"/>
                        </a:rPr>
                        <a:t>založništvo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898525" indent="-809625" algn="r" defTabSz="896938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47.622  –</a:t>
                      </a:r>
                    </a:p>
                    <a:p>
                      <a:pPr marL="898525" indent="-809625" algn="r" defTabSz="896938" fontAlgn="b"/>
                      <a:endParaRPr lang="pl-P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3175" algn="l" defTabSz="896938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Trgovina </a:t>
                      </a:r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na drobno v specializiranih prodajalnah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s papirjem </a:t>
                      </a:r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in pisalnimi potrebščinami</a:t>
                      </a:r>
                      <a:endParaRPr lang="pl-P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37966">
                <a:tc>
                  <a:txBody>
                    <a:bodyPr/>
                    <a:lstStyle/>
                    <a:p>
                      <a:pPr marL="896938" indent="-808038" algn="r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58.140 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–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96938" indent="-808038" algn="l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Izdajanje </a:t>
                      </a:r>
                      <a:r>
                        <a:rPr lang="sl-SI" sz="1600" b="1" u="none" strike="noStrike" baseline="0" dirty="0">
                          <a:effectLst/>
                          <a:latin typeface="+mn-lt"/>
                        </a:rPr>
                        <a:t>revij in druge periodike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437966">
                <a:tc>
                  <a:txBody>
                    <a:bodyPr/>
                    <a:lstStyle/>
                    <a:p>
                      <a:pPr marL="896938" indent="-808038" algn="r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58.110 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–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96938" indent="-808038" algn="l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Izdajanje </a:t>
                      </a:r>
                      <a:r>
                        <a:rPr lang="sl-SI" sz="1600" b="1" u="none" strike="noStrike" baseline="0" dirty="0">
                          <a:effectLst/>
                          <a:latin typeface="+mn-lt"/>
                        </a:rPr>
                        <a:t>knjig (s. p.)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  <a:tr h="437966">
                <a:tc>
                  <a:txBody>
                    <a:bodyPr/>
                    <a:lstStyle/>
                    <a:p>
                      <a:pPr marL="898525" indent="-809625" algn="r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 58.110 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–</a:t>
                      </a:r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98525" indent="-809625" algn="l" fontAlgn="b"/>
                      <a:r>
                        <a:rPr lang="sl-SI" sz="1600" b="1" u="none" strike="noStrike" baseline="0" dirty="0" smtClean="0">
                          <a:effectLst/>
                          <a:latin typeface="+mn-lt"/>
                        </a:rPr>
                        <a:t>Izdajanje </a:t>
                      </a:r>
                      <a:r>
                        <a:rPr lang="sl-SI" sz="1600" b="1" u="none" strike="noStrike" baseline="0" dirty="0">
                          <a:effectLst/>
                          <a:latin typeface="+mn-lt"/>
                        </a:rPr>
                        <a:t>knjig (družbe)</a:t>
                      </a:r>
                      <a:endParaRPr lang="sl-SI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60000"/>
                      </a:srgb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896938" indent="-808038" algn="r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47.610  –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3175" algn="l" fontAlgn="b"/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Trgovina </a:t>
                      </a:r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na drobno v specializiranih </a:t>
                      </a:r>
                      <a:r>
                        <a:rPr lang="pl-PL" sz="1600" b="1" u="none" strike="noStrike" baseline="0" dirty="0" smtClean="0">
                          <a:effectLst/>
                          <a:latin typeface="+mn-lt"/>
                        </a:rPr>
                        <a:t>prodajalnah s </a:t>
                      </a:r>
                      <a:r>
                        <a:rPr lang="pl-PL" sz="1600" b="1" u="none" strike="noStrike" baseline="0" dirty="0">
                          <a:effectLst/>
                          <a:latin typeface="+mn-lt"/>
                        </a:rPr>
                        <a:t>knjigami</a:t>
                      </a:r>
                      <a:endParaRPr lang="pl-P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E5E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itle 1"/>
          <p:cNvSpPr>
            <a:spLocks noGrp="1"/>
          </p:cNvSpPr>
          <p:nvPr>
            <p:ph type="ctrTitle"/>
          </p:nvPr>
        </p:nvSpPr>
        <p:spPr>
          <a:xfrm>
            <a:off x="414338" y="285750"/>
            <a:ext cx="7772400" cy="1150938"/>
          </a:xfrm>
        </p:spPr>
        <p:txBody>
          <a:bodyPr/>
          <a:lstStyle/>
          <a:p>
            <a:pPr algn="l" eaLnBrk="1" hangingPunct="1"/>
            <a:r>
              <a:rPr lang="sl-SI" sz="3600" b="1" smtClean="0">
                <a:solidFill>
                  <a:srgbClr val="F33F5D"/>
                </a:solidFill>
              </a:rPr>
              <a:t>Strukturni deleži*</a:t>
            </a:r>
            <a:endParaRPr lang="en-US" sz="3600" b="1" smtClean="0">
              <a:solidFill>
                <a:srgbClr val="F33F5D"/>
              </a:solidFill>
            </a:endParaRPr>
          </a:p>
        </p:txBody>
      </p:sp>
      <p:sp>
        <p:nvSpPr>
          <p:cNvPr id="22536" name="Subtitle 2"/>
          <p:cNvSpPr>
            <a:spLocks noGrp="1"/>
          </p:cNvSpPr>
          <p:nvPr>
            <p:ph type="subTitle" idx="1"/>
          </p:nvPr>
        </p:nvSpPr>
        <p:spPr>
          <a:xfrm>
            <a:off x="395288" y="6021388"/>
            <a:ext cx="6985000" cy="576262"/>
          </a:xfrm>
        </p:spPr>
        <p:txBody>
          <a:bodyPr/>
          <a:lstStyle/>
          <a:p>
            <a:pPr algn="l" eaLnBrk="1" hangingPunct="1"/>
            <a:r>
              <a:rPr lang="sl-SI" sz="2400" smtClean="0">
                <a:solidFill>
                  <a:srgbClr val="6E5E5E"/>
                </a:solidFill>
              </a:rPr>
              <a:t>* Vrednosti dobljene na osnovi anketiranja založnikov</a:t>
            </a:r>
          </a:p>
        </p:txBody>
      </p:sp>
      <p:graphicFrame>
        <p:nvGraphicFramePr>
          <p:cNvPr id="22532" name="Grafikon 2"/>
          <p:cNvGraphicFramePr>
            <a:graphicFrameLocks/>
          </p:cNvGraphicFramePr>
          <p:nvPr/>
        </p:nvGraphicFramePr>
        <p:xfrm>
          <a:off x="273050" y="741363"/>
          <a:ext cx="4157663" cy="5375275"/>
        </p:xfrm>
        <a:graphic>
          <a:graphicData uri="http://schemas.openxmlformats.org/presentationml/2006/ole">
            <p:oleObj spid="_x0000_s22532" r:id="rId4" imgW="4157832" imgH="5371041" progId="Excel.Chart.8">
              <p:embed/>
            </p:oleObj>
          </a:graphicData>
        </a:graphic>
      </p:graphicFrame>
      <p:graphicFrame>
        <p:nvGraphicFramePr>
          <p:cNvPr id="22533" name="Grafikon 7"/>
          <p:cNvGraphicFramePr>
            <a:graphicFrameLocks/>
          </p:cNvGraphicFramePr>
          <p:nvPr/>
        </p:nvGraphicFramePr>
        <p:xfrm>
          <a:off x="4737100" y="741363"/>
          <a:ext cx="4157663" cy="5375275"/>
        </p:xfrm>
        <a:graphic>
          <a:graphicData uri="http://schemas.openxmlformats.org/presentationml/2006/ole">
            <p:oleObj spid="_x0000_s22533" r:id="rId5" imgW="4157832" imgH="5371041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C0DCC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C0DCC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452</Words>
  <Application>Microsoft Office PowerPoint</Application>
  <PresentationFormat>On-screen Show (4:3)</PresentationFormat>
  <Paragraphs>264</Paragraphs>
  <Slides>17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2</vt:i4>
      </vt:variant>
      <vt:variant>
        <vt:lpstr>Predloga načrta</vt:lpstr>
      </vt:variant>
      <vt:variant>
        <vt:i4>3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3" baseType="lpstr">
      <vt:lpstr>Arial</vt:lpstr>
      <vt:lpstr>Calibri</vt:lpstr>
      <vt:lpstr>Officeova tema</vt:lpstr>
      <vt:lpstr>Officeova tema</vt:lpstr>
      <vt:lpstr>Officeova tema</vt:lpstr>
      <vt:lpstr>Microsoft Excelov grafikon</vt:lpstr>
      <vt:lpstr> </vt:lpstr>
      <vt:lpstr>Osebna izkaznica panoge – primerjalna analiza 2012/2013 </vt:lpstr>
      <vt:lpstr>Skupina SPPO</vt:lpstr>
      <vt:lpstr>Struktura in število založnikov</vt:lpstr>
      <vt:lpstr>Povprečna naklada</vt:lpstr>
      <vt:lpstr>Povprečna cena</vt:lpstr>
      <vt:lpstr>Število izdanih knjig</vt:lpstr>
      <vt:lpstr>Pregled dejavnosti</vt:lpstr>
      <vt:lpstr>Strukturni deleži*</vt:lpstr>
      <vt:lpstr>Povprečno število zaposlenih*</vt:lpstr>
      <vt:lpstr>Prihodki in odhodki* (v M€)</vt:lpstr>
      <vt:lpstr>Prihodki in odhodki* (v M€)</vt:lpstr>
      <vt:lpstr>Glavni kazalniki (absolutno)</vt:lpstr>
      <vt:lpstr>Glavni kazalniki (indeksirano)*</vt:lpstr>
      <vt:lpstr>Donosnost kapitala in sredstev*</vt:lpstr>
      <vt:lpstr>Pokritost*</vt:lpstr>
      <vt:lpstr>Hvala za pozornost!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 je za tretjino manj?  Delovanja  panoge v letih 2008-2012</dc:title>
  <dc:creator>vkozuh</dc:creator>
  <cp:lastModifiedBy>murn</cp:lastModifiedBy>
  <cp:revision>126</cp:revision>
  <cp:lastPrinted>2014-06-02T13:02:05Z</cp:lastPrinted>
  <dcterms:created xsi:type="dcterms:W3CDTF">2013-05-29T21:16:52Z</dcterms:created>
  <dcterms:modified xsi:type="dcterms:W3CDTF">2014-06-13T08:44:06Z</dcterms:modified>
</cp:coreProperties>
</file>